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6" r:id="rId3"/>
    <p:sldId id="277" r:id="rId4"/>
    <p:sldId id="262" r:id="rId5"/>
    <p:sldId id="260" r:id="rId6"/>
    <p:sldId id="283" r:id="rId7"/>
    <p:sldId id="284" r:id="rId8"/>
    <p:sldId id="265" r:id="rId9"/>
    <p:sldId id="274" r:id="rId10"/>
    <p:sldId id="292" r:id="rId11"/>
    <p:sldId id="291" r:id="rId12"/>
    <p:sldId id="288" r:id="rId13"/>
    <p:sldId id="290" r:id="rId14"/>
    <p:sldId id="298" r:id="rId15"/>
    <p:sldId id="293" r:id="rId16"/>
    <p:sldId id="294" r:id="rId17"/>
    <p:sldId id="286" r:id="rId18"/>
    <p:sldId id="287" r:id="rId19"/>
    <p:sldId id="281" r:id="rId20"/>
    <p:sldId id="297" r:id="rId21"/>
    <p:sldId id="263" r:id="rId22"/>
    <p:sldId id="264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ll Hype" initials="SH" lastIdx="1" clrIdx="0">
    <p:extLst>
      <p:ext uri="{19B8F6BF-5375-455C-9EA6-DF929625EA0E}">
        <p15:presenceInfo xmlns:p15="http://schemas.microsoft.com/office/powerpoint/2012/main" userId="0520cb463a51ca9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5" autoAdjust="0"/>
    <p:restoredTop sz="93885" autoAdjust="0"/>
  </p:normalViewPr>
  <p:slideViewPr>
    <p:cSldViewPr snapToGrid="0">
      <p:cViewPr varScale="1">
        <p:scale>
          <a:sx n="90" d="100"/>
          <a:sy n="90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19555-BD06-40B7-B977-E063D877651C}" type="datetimeFigureOut">
              <a:rPr lang="ru-RU" smtClean="0"/>
              <a:t>27.12.2021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EA8869-2F1F-4302-BFF7-438F39C606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1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A8869-2F1F-4302-BFF7-438F39C6064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0463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A8869-2F1F-4302-BFF7-438F39C6064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1690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A8869-2F1F-4302-BFF7-438F39C6064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2606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A8869-2F1F-4302-BFF7-438F39C6064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674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A8869-2F1F-4302-BFF7-438F39C60649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829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A8869-2F1F-4302-BFF7-438F39C60649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708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A8869-2F1F-4302-BFF7-438F39C60649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64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A8869-2F1F-4302-BFF7-438F39C6064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6115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A8869-2F1F-4302-BFF7-438F39C6064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3935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A8869-2F1F-4302-BFF7-438F39C6064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4605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A8869-2F1F-4302-BFF7-438F39C6064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357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>
            <a:extLst>
              <a:ext uri="{FF2B5EF4-FFF2-40B4-BE49-F238E27FC236}">
                <a16:creationId xmlns:a16="http://schemas.microsoft.com/office/drawing/2014/main" id="{32A77022-D64C-4743-96C3-ECC756C263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>
            <a:extLst>
              <a:ext uri="{FF2B5EF4-FFF2-40B4-BE49-F238E27FC236}">
                <a16:creationId xmlns:a16="http://schemas.microsoft.com/office/drawing/2014/main" id="{13194508-2AB7-4294-89D0-B7F8C4A826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11268" name="Slide Number Placeholder 3">
            <a:extLst>
              <a:ext uri="{FF2B5EF4-FFF2-40B4-BE49-F238E27FC236}">
                <a16:creationId xmlns:a16="http://schemas.microsoft.com/office/drawing/2014/main" id="{08833ADA-3FB4-4197-B02C-8B6C8735FC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7E41213-AE2F-4199-8934-608F733187E4}" type="slidenum">
              <a:rPr lang="ru-RU" alt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B717B4DE-91E1-461A-94D2-62FB238D8B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082397E6-80B0-4051-91F6-D6BF45E855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729EA516-F3CF-444F-89B0-9CCA839258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46E6B50-30DF-4E57-8A28-E3EB5F16F5BE}" type="slidenum">
              <a:rPr lang="ru-RU" alt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A8869-2F1F-4302-BFF7-438F39C6064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1120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A8869-2F1F-4302-BFF7-438F39C6064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7352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4A589-9E7C-4EC7-B303-13EB86BBC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B827F-D85D-48B3-9617-988146EA7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38497-A155-4D80-A5D2-898AED604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1ADF9-E0D1-4215-8F12-3E4316B77910}" type="datetimeFigureOut">
              <a:rPr lang="ru-RU" smtClean="0"/>
              <a:t>27.12.2021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20B23-3776-4031-A6E4-6058D6812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C232-7432-4702-9E5D-F32C69AE7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0712-B191-414A-8C24-6A4B19D8EA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0659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BA161-B241-4EDD-ADA5-24EF536D9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5BFF3F-4441-45DA-9A46-6393143B8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EDC03-5668-4971-ACAF-3577AC5F0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1ADF9-E0D1-4215-8F12-3E4316B77910}" type="datetimeFigureOut">
              <a:rPr lang="ru-RU" smtClean="0"/>
              <a:t>27.12.2021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841E0-6502-40F9-BC4E-1D2865D3E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CDFA1-37D2-4919-A51B-70E6D18D2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0712-B191-414A-8C24-6A4B19D8EA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7308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660786-F5CC-43AE-B6F3-B1756C1A4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AB5FA2-2397-4762-B592-FAD15EBA8D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D3BD4-1640-493A-AF1B-F04754417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1ADF9-E0D1-4215-8F12-3E4316B77910}" type="datetimeFigureOut">
              <a:rPr lang="ru-RU" smtClean="0"/>
              <a:t>27.12.2021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F253E-EC34-4E44-B446-4CA5BCA1C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2BBA1-A443-4717-AFD0-DC5D03B0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0712-B191-414A-8C24-6A4B19D8EA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954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D73A3-E7D6-4009-98D9-8C8578F51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54202-BEC6-4C68-82DF-99DCFA1F6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1D4F4-B38D-4176-B02F-29A88D48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1ADF9-E0D1-4215-8F12-3E4316B77910}" type="datetimeFigureOut">
              <a:rPr lang="ru-RU" smtClean="0"/>
              <a:t>27.12.2021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3D995-8EAE-4FB5-B1B4-CF48ED54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A1D54-B28F-4ECF-A270-CA93D8212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0712-B191-414A-8C24-6A4B19D8EA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038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3250D-98C0-4093-BC79-A3B6FED2D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13797-CFFF-4BA7-B75B-F686C801C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57B45-C7FD-4FC5-9CE9-ACBA8456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1ADF9-E0D1-4215-8F12-3E4316B77910}" type="datetimeFigureOut">
              <a:rPr lang="ru-RU" smtClean="0"/>
              <a:t>27.12.2021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2FD23-C4B8-4836-A149-166F3FF59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55CC7-EBE8-403E-BEA7-41E108C6B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0712-B191-414A-8C24-6A4B19D8EA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900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13DBA-9FF6-468C-954B-E3C70B4C5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84C2A-4EF1-460A-977D-2B4FE0A62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AA9107-4DBE-4D0C-B41A-E2329BEBE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F0FD8A-ED70-4053-8E81-84812FCCC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1ADF9-E0D1-4215-8F12-3E4316B77910}" type="datetimeFigureOut">
              <a:rPr lang="ru-RU" smtClean="0"/>
              <a:t>27.12.2021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65DD3-208E-48C1-8B21-126B4BCB7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816F5-0B0A-4D98-9E2B-4B58ADD42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0712-B191-414A-8C24-6A4B19D8EA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8071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A8D14-5C07-4E8B-A206-59BEB4BB7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11B1A-6383-4D8A-8965-2BD70F049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0F58A5-C3D8-4EFD-887D-8EEB6E1AD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18E270-49DB-4A06-90FD-A7EFC34DE6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42177F-4D98-4AA5-A8BF-9F37CAA204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DF7153-0504-4AE0-91E1-2AFC3F129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1ADF9-E0D1-4215-8F12-3E4316B77910}" type="datetimeFigureOut">
              <a:rPr lang="ru-RU" smtClean="0"/>
              <a:t>27.12.2021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8314B5-418C-4C77-A205-816AD3DBD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D706B8-1CDD-4BE3-A001-79D445CA9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0712-B191-414A-8C24-6A4B19D8EA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97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B7090-630D-41D7-AAAA-D10C27423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F77346-27FD-4C00-BD4E-D88D87D58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1ADF9-E0D1-4215-8F12-3E4316B77910}" type="datetimeFigureOut">
              <a:rPr lang="ru-RU" smtClean="0"/>
              <a:t>27.12.2021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AAB284-9B4D-4543-94CE-E0F623193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C232E1-78AF-4D7F-AC84-057EC7EA3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0712-B191-414A-8C24-6A4B19D8EA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2679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C236BA-1A3F-4056-9C76-58CD9B585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1ADF9-E0D1-4215-8F12-3E4316B77910}" type="datetimeFigureOut">
              <a:rPr lang="ru-RU" smtClean="0"/>
              <a:t>27.12.2021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77E5EC-02BB-4AD2-B0D5-51FE06C50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1333C-F87F-4BEE-99E8-76D96FE29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0712-B191-414A-8C24-6A4B19D8EA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180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9207-9B61-49C7-8D15-263BA1EF3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2A648-DD59-4696-A22C-64CD23A21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E069F7-E79B-42AC-94BE-4FA05EA52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91BD1-1A61-414C-B352-5ED542F8C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1ADF9-E0D1-4215-8F12-3E4316B77910}" type="datetimeFigureOut">
              <a:rPr lang="ru-RU" smtClean="0"/>
              <a:t>27.12.2021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C1B911-3F18-4D3B-8385-269FA097D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C24CF-E116-4370-B956-3F5C7859B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0712-B191-414A-8C24-6A4B19D8EA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558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E14AB-BAFF-47B7-98E2-FECC5F9F3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32B3C6-F07B-4449-8BC7-86C80FD5E2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C9FD0-44DA-49B0-B12E-FD13FED0B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6FC014-30CF-4E8E-9C95-2235C3D0D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1ADF9-E0D1-4215-8F12-3E4316B77910}" type="datetimeFigureOut">
              <a:rPr lang="ru-RU" smtClean="0"/>
              <a:t>27.12.2021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AA572-16FB-45C6-B7F6-4DB0B57FF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DB2AF-812C-4F66-B3B2-3D734D13E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F0712-B191-414A-8C24-6A4B19D8EA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1336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A89011-8351-4D19-A0D8-864E50D08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E337D-5CAA-402E-81D7-AA6135A48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BE023-48E4-4A38-BBAF-6C2BED9A80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1ADF9-E0D1-4215-8F12-3E4316B77910}" type="datetimeFigureOut">
              <a:rPr lang="ru-RU" smtClean="0"/>
              <a:t>27.12.2021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B722E-6C58-40C5-B3AB-ABCDC40C4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72506-0400-42BC-97CC-2A08615B2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F0712-B191-414A-8C24-6A4B19D8EA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5942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f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9333F-E25D-42B1-ADE1-61FFF20193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5" t="9091" r="18271"/>
          <a:stretch/>
        </p:blipFill>
        <p:spPr>
          <a:xfrm>
            <a:off x="3517572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9CA3A-B35B-4031-B168-1092C1AE6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341" y="3428995"/>
            <a:ext cx="4792546" cy="1050104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Welcome to Crypto</a:t>
            </a:r>
            <a:endParaRPr lang="ru-RU" sz="4800" dirty="0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 descr="Logo, icon&#10;&#10;Description automatically generated">
            <a:extLst>
              <a:ext uri="{FF2B5EF4-FFF2-40B4-BE49-F238E27FC236}">
                <a16:creationId xmlns:a16="http://schemas.microsoft.com/office/drawing/2014/main" id="{433FA799-CA47-4B7D-B34A-132A0ABC803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89" y="4846485"/>
            <a:ext cx="1755283" cy="186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42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erson standing in front of a blue wall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91FC208D-74B5-4009-BEDB-8253977C2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5" b="2850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413" y="1920705"/>
            <a:ext cx="4098587" cy="493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24EA-CA49-4EB0-9DE8-16FEDD08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098" y="4899147"/>
            <a:ext cx="6638806" cy="12924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Welcome to the Metaverse</a:t>
            </a:r>
          </a:p>
        </p:txBody>
      </p:sp>
      <p:pic>
        <p:nvPicPr>
          <p:cNvPr id="9" name="Picture 8" descr="A picture containing text, grass, sky, outdoor&#10;&#10;Description automatically generated">
            <a:extLst>
              <a:ext uri="{FF2B5EF4-FFF2-40B4-BE49-F238E27FC236}">
                <a16:creationId xmlns:a16="http://schemas.microsoft.com/office/drawing/2014/main" id="{006B5143-B543-4B44-9808-E1FD0DF9D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4" r="12128" b="-1"/>
          <a:stretch/>
        </p:blipFill>
        <p:spPr>
          <a:xfrm>
            <a:off x="20" y="1"/>
            <a:ext cx="4848284" cy="4359438"/>
          </a:xfrm>
          <a:prstGeom prst="rect">
            <a:avLst/>
          </a:prstGeom>
        </p:spPr>
      </p:pic>
      <p:pic>
        <p:nvPicPr>
          <p:cNvPr id="5" name="Content Placeholder 4" descr="A high angle view of a building&#10;&#10;Description automatically generated with low confidence">
            <a:extLst>
              <a:ext uri="{FF2B5EF4-FFF2-40B4-BE49-F238E27FC236}">
                <a16:creationId xmlns:a16="http://schemas.microsoft.com/office/drawing/2014/main" id="{ECF10D54-315F-4299-9D0C-D64973F0A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7" r="-1" b="-1"/>
          <a:stretch/>
        </p:blipFill>
        <p:spPr>
          <a:xfrm>
            <a:off x="4972050" y="-1"/>
            <a:ext cx="7216902" cy="435944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99EC73C7-3A38-4E7C-891F-AF3BA360D7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7" r="2" b="2"/>
          <a:stretch/>
        </p:blipFill>
        <p:spPr>
          <a:xfrm>
            <a:off x="20" y="4472610"/>
            <a:ext cx="4848284" cy="23853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5A9D5C-59C8-46F0-B607-F1EEF08A7D93}"/>
              </a:ext>
            </a:extLst>
          </p:cNvPr>
          <p:cNvSpPr txBox="1"/>
          <p:nvPr/>
        </p:nvSpPr>
        <p:spPr>
          <a:xfrm>
            <a:off x="0" y="3990107"/>
            <a:ext cx="1739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Sandbox</a:t>
            </a:r>
            <a:endParaRPr lang="ru-RU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05083C-5949-4CA0-93B1-3BF9120AD4D3}"/>
              </a:ext>
            </a:extLst>
          </p:cNvPr>
          <p:cNvSpPr txBox="1"/>
          <p:nvPr/>
        </p:nvSpPr>
        <p:spPr>
          <a:xfrm>
            <a:off x="70918" y="6461705"/>
            <a:ext cx="1739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Decentraland</a:t>
            </a:r>
            <a:endParaRPr lang="ru-RU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C2D51C-8D9B-4FC6-84AD-B78578C03345}"/>
              </a:ext>
            </a:extLst>
          </p:cNvPr>
          <p:cNvSpPr txBox="1"/>
          <p:nvPr/>
        </p:nvSpPr>
        <p:spPr>
          <a:xfrm>
            <a:off x="4972050" y="3990107"/>
            <a:ext cx="1739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Cryptovoxels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225761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1F8584-7C13-44EA-90EC-891C6FBE8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125304"/>
            <a:ext cx="10905066" cy="460739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921FBDD-5C8F-4C5B-83CA-740924C3F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073" y="0"/>
            <a:ext cx="6747638" cy="1246209"/>
          </a:xfrm>
        </p:spPr>
        <p:txBody>
          <a:bodyPr>
            <a:normAutofit/>
          </a:bodyPr>
          <a:lstStyle/>
          <a:p>
            <a:r>
              <a:rPr lang="en-US" sz="2800" b="1" dirty="0"/>
              <a:t>NFTs – Non-Fungible Tokens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6628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8135EBA-B3A3-4F88-BCB1-D0C8E63F47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51406E-05CC-4445-9609-3E253925D7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92000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80FF5-9D08-4D46-86CC-78EC234A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892040"/>
            <a:ext cx="3767328" cy="132588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NFTs – Non-Fungible Tokens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91B4CF3-4905-48F5-9BBA-E83B0F9983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" r="2390" b="2"/>
          <a:stretch/>
        </p:blipFill>
        <p:spPr>
          <a:xfrm>
            <a:off x="439050" y="645396"/>
            <a:ext cx="2569464" cy="320954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9683CF-0DA1-46CF-ACAC-D8EE1B15BD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7177" y="1347782"/>
            <a:ext cx="0" cy="18288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AAFAC7C-96DD-4C7F-954B-E31825A845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2" r="11858" b="-4"/>
          <a:stretch/>
        </p:blipFill>
        <p:spPr>
          <a:xfrm>
            <a:off x="3357407" y="645396"/>
            <a:ext cx="2569464" cy="3209544"/>
          </a:xfrm>
          <a:prstGeom prst="rect">
            <a:avLst/>
          </a:prstGeom>
        </p:spPr>
      </p:pic>
      <p:cxnSp>
        <p:nvCxnSpPr>
          <p:cNvPr id="47" name="Straight Connector 18">
            <a:extLst>
              <a:ext uri="{FF2B5EF4-FFF2-40B4-BE49-F238E27FC236}">
                <a16:creationId xmlns:a16="http://schemas.microsoft.com/office/drawing/2014/main" id="{C2AE770B-9BD5-45F7-9DD4-D3FFD62FE6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349484"/>
            <a:ext cx="0" cy="18288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802FC1B5-48F4-45AD-B1E8-47B64DE86D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1" r="13464" b="2"/>
          <a:stretch/>
        </p:blipFill>
        <p:spPr>
          <a:xfrm>
            <a:off x="6265129" y="645396"/>
            <a:ext cx="2569464" cy="3209544"/>
          </a:xfrm>
          <a:prstGeom prst="rect">
            <a:avLst/>
          </a:prstGeom>
        </p:spPr>
      </p:pic>
      <p:cxnSp>
        <p:nvCxnSpPr>
          <p:cNvPr id="48" name="Straight Connector 20">
            <a:extLst>
              <a:ext uri="{FF2B5EF4-FFF2-40B4-BE49-F238E27FC236}">
                <a16:creationId xmlns:a16="http://schemas.microsoft.com/office/drawing/2014/main" id="{24A55763-CE5D-4A9B-A9F7-982C800073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13824" y="1349484"/>
            <a:ext cx="0" cy="18288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4B76E90F-3CCB-404F-9B9F-F43CB3DE80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" r="-5" b="-5"/>
          <a:stretch/>
        </p:blipFill>
        <p:spPr>
          <a:xfrm>
            <a:off x="9183486" y="645396"/>
            <a:ext cx="2569464" cy="3209544"/>
          </a:xfrm>
          <a:prstGeom prst="rect">
            <a:avLst/>
          </a:prstGeom>
        </p:spPr>
      </p:pic>
      <p:cxnSp>
        <p:nvCxnSpPr>
          <p:cNvPr id="49" name="Straight Connector 22">
            <a:extLst>
              <a:ext uri="{FF2B5EF4-FFF2-40B4-BE49-F238E27FC236}">
                <a16:creationId xmlns:a16="http://schemas.microsoft.com/office/drawing/2014/main" id="{4E4DDBE7-307B-40B1-B6B5-5B376C16D7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C5085-C3C4-4842-9EC0-8DFE8B7F8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896" y="4828032"/>
            <a:ext cx="6675120" cy="1463040"/>
          </a:xfrm>
        </p:spPr>
        <p:txBody>
          <a:bodyPr anchor="ctr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700" dirty="0" err="1">
                <a:solidFill>
                  <a:schemeClr val="bg1"/>
                </a:solidFill>
              </a:rPr>
              <a:t>Невзаимозам</a:t>
            </a:r>
            <a:r>
              <a:rPr lang="ru-RU" sz="1700" dirty="0">
                <a:solidFill>
                  <a:schemeClr val="bg1"/>
                </a:solidFill>
              </a:rPr>
              <a:t>е</a:t>
            </a:r>
            <a:r>
              <a:rPr lang="en-US" sz="1700" dirty="0" err="1">
                <a:solidFill>
                  <a:schemeClr val="bg1"/>
                </a:solidFill>
              </a:rPr>
              <a:t>няемые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токены</a:t>
            </a:r>
            <a:r>
              <a:rPr lang="en-US" sz="1700" dirty="0">
                <a:solidFill>
                  <a:schemeClr val="bg1"/>
                </a:solidFill>
              </a:rPr>
              <a:t>. </a:t>
            </a:r>
            <a:r>
              <a:rPr lang="en-US" sz="1700" dirty="0" err="1">
                <a:solidFill>
                  <a:schemeClr val="bg1"/>
                </a:solidFill>
              </a:rPr>
              <a:t>Уникальные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токены</a:t>
            </a:r>
            <a:r>
              <a:rPr lang="en-US" sz="1700" dirty="0">
                <a:solidFill>
                  <a:schemeClr val="bg1"/>
                </a:solidFill>
              </a:rPr>
              <a:t>. </a:t>
            </a:r>
            <a:r>
              <a:rPr lang="en-US" sz="1700" dirty="0" err="1">
                <a:solidFill>
                  <a:schemeClr val="bg1"/>
                </a:solidFill>
              </a:rPr>
              <a:t>Нифти</a:t>
            </a:r>
            <a:r>
              <a:rPr lang="en-US" sz="1700" dirty="0">
                <a:solidFill>
                  <a:schemeClr val="bg1"/>
                </a:solidFill>
              </a:rPr>
              <a:t>. НФТ.</a:t>
            </a:r>
          </a:p>
          <a:p>
            <a:endParaRPr lang="ru-RU" sz="17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D64B1E-EBF2-4E63-9D7B-1A818F4916BF}"/>
              </a:ext>
            </a:extLst>
          </p:cNvPr>
          <p:cNvSpPr txBox="1"/>
          <p:nvPr/>
        </p:nvSpPr>
        <p:spPr>
          <a:xfrm>
            <a:off x="7107677" y="3937938"/>
            <a:ext cx="1112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Brush Script MT" panose="03060802040406070304" pitchFamily="66" charset="0"/>
              </a:rPr>
              <a:t>$941,000</a:t>
            </a:r>
          </a:p>
          <a:p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A5227A-DD17-4FC6-A8D0-4BF15B63A7C6}"/>
              </a:ext>
            </a:extLst>
          </p:cNvPr>
          <p:cNvSpPr txBox="1"/>
          <p:nvPr/>
        </p:nvSpPr>
        <p:spPr>
          <a:xfrm>
            <a:off x="4295121" y="3982371"/>
            <a:ext cx="111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Brush Script MT" panose="03060802040406070304" pitchFamily="66" charset="0"/>
              </a:rPr>
              <a:t>$10,000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1832D76-DEC3-4E24-94A1-9B90B49C6CAF}"/>
              </a:ext>
            </a:extLst>
          </p:cNvPr>
          <p:cNvSpPr txBox="1"/>
          <p:nvPr/>
        </p:nvSpPr>
        <p:spPr>
          <a:xfrm>
            <a:off x="9920233" y="3942857"/>
            <a:ext cx="1238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Brush Script MT" panose="03060802040406070304" pitchFamily="66" charset="0"/>
              </a:rPr>
              <a:t>$7,580,000</a:t>
            </a:r>
          </a:p>
          <a:p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824095-46AA-43AD-8486-C73131C203CB}"/>
              </a:ext>
            </a:extLst>
          </p:cNvPr>
          <p:cNvSpPr txBox="1"/>
          <p:nvPr/>
        </p:nvSpPr>
        <p:spPr>
          <a:xfrm>
            <a:off x="1167392" y="3942857"/>
            <a:ext cx="1112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Brush Script MT" panose="03060802040406070304" pitchFamily="66" charset="0"/>
              </a:rPr>
              <a:t>$122,000</a:t>
            </a:r>
          </a:p>
          <a:p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57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35160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3" name="Picture 52" descr="Graphical user interface&#10;&#10;Description automatically generated">
            <a:extLst>
              <a:ext uri="{FF2B5EF4-FFF2-40B4-BE49-F238E27FC236}">
                <a16:creationId xmlns:a16="http://schemas.microsoft.com/office/drawing/2014/main" id="{083BA40D-B67D-46F4-87B7-3A5987D314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7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881834-01D2-450B-B1F4-D616236F3D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29A6F-1C66-4DF3-9518-C5969EFC2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>
                <a:solidFill>
                  <a:srgbClr val="FFFFFF"/>
                </a:solidFill>
              </a:rPr>
              <a:t>Axie</a:t>
            </a:r>
            <a:r>
              <a:rPr lang="en-US" sz="5200" dirty="0">
                <a:solidFill>
                  <a:srgbClr val="FFFFFF"/>
                </a:solidFill>
              </a:rPr>
              <a:t> Infinity</a:t>
            </a:r>
          </a:p>
        </p:txBody>
      </p:sp>
    </p:spTree>
    <p:extLst>
      <p:ext uri="{BB962C8B-B14F-4D97-AF65-F5344CB8AC3E}">
        <p14:creationId xmlns:p14="http://schemas.microsoft.com/office/powerpoint/2010/main" val="43017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B129D-0F8C-4848-8806-601634869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050" y="4801408"/>
            <a:ext cx="7216902" cy="12924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Dogecoin </a:t>
            </a:r>
            <a:r>
              <a:rPr lang="ru-RU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+ </a:t>
            </a:r>
            <a:r>
              <a:rPr lang="en-GB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Elon Musk =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A picture containing text, sky, outdoor&#10;&#10;Description automatically generated">
            <a:extLst>
              <a:ext uri="{FF2B5EF4-FFF2-40B4-BE49-F238E27FC236}">
                <a16:creationId xmlns:a16="http://schemas.microsoft.com/office/drawing/2014/main" id="{877870E5-21DE-404F-B35F-F363AB0B93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0" r="2434" b="4"/>
          <a:stretch/>
        </p:blipFill>
        <p:spPr>
          <a:xfrm>
            <a:off x="20" y="1"/>
            <a:ext cx="4848284" cy="4359438"/>
          </a:xfrm>
          <a:prstGeom prst="rect">
            <a:avLst/>
          </a:prstGeom>
        </p:spPr>
      </p:pic>
      <p:pic>
        <p:nvPicPr>
          <p:cNvPr id="7" name="Picture 6" descr="A picture containing dog, indoor, swimming&#10;&#10;Description automatically generated">
            <a:extLst>
              <a:ext uri="{FF2B5EF4-FFF2-40B4-BE49-F238E27FC236}">
                <a16:creationId xmlns:a16="http://schemas.microsoft.com/office/drawing/2014/main" id="{1A0D30AD-C8B1-4319-BC0E-0DB7CA4435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0" r="-1" b="-1"/>
          <a:stretch/>
        </p:blipFill>
        <p:spPr>
          <a:xfrm>
            <a:off x="4972050" y="-1"/>
            <a:ext cx="7216902" cy="4359440"/>
          </a:xfrm>
          <a:prstGeom prst="rect">
            <a:avLst/>
          </a:prstGeom>
        </p:spPr>
      </p:pic>
      <p:pic>
        <p:nvPicPr>
          <p:cNvPr id="5" name="Content Placeholder 4" descr="A person holding a dog&#10;&#10;Description automatically generated with medium confidence">
            <a:extLst>
              <a:ext uri="{FF2B5EF4-FFF2-40B4-BE49-F238E27FC236}">
                <a16:creationId xmlns:a16="http://schemas.microsoft.com/office/drawing/2014/main" id="{B94125B2-892E-40DF-91B1-C0B0272C0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2144"/>
          <a:stretch/>
        </p:blipFill>
        <p:spPr>
          <a:xfrm>
            <a:off x="20" y="4472610"/>
            <a:ext cx="4848284" cy="23853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8246FF-898C-45A0-AB97-28F09F58E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9502" y="5022060"/>
            <a:ext cx="859330" cy="85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39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Content Placeholder 11" descr="Chart, histogram&#10;&#10;Description automatically generated">
            <a:extLst>
              <a:ext uri="{FF2B5EF4-FFF2-40B4-BE49-F238E27FC236}">
                <a16:creationId xmlns:a16="http://schemas.microsoft.com/office/drawing/2014/main" id="{D1517DFC-140B-454C-9AB6-A168D5A3D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2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9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C27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FB4F3129-3342-465F-A5D2-ED11701CC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2" y="487090"/>
            <a:ext cx="5458121" cy="588382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C27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05304EC-4716-4E8A-97FE-D0B1C74C2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6" y="487091"/>
            <a:ext cx="5376036" cy="588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42520AB3-A539-400C-B11C-C0DCF5D75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84" y="217015"/>
            <a:ext cx="4269569" cy="1729126"/>
          </a:xfrm>
          <a:prstGeom prst="rect">
            <a:avLst/>
          </a:prstGeom>
        </p:spPr>
      </p:pic>
      <p:pic>
        <p:nvPicPr>
          <p:cNvPr id="56" name="Picture 55" descr="Chart&#10;&#10;Description automatically generated">
            <a:extLst>
              <a:ext uri="{FF2B5EF4-FFF2-40B4-BE49-F238E27FC236}">
                <a16:creationId xmlns:a16="http://schemas.microsoft.com/office/drawing/2014/main" id="{EFDDE46A-C9D4-4E6B-B1A7-D826781F2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28" y="1882690"/>
            <a:ext cx="4885668" cy="4758295"/>
          </a:xfrm>
          <a:prstGeom prst="rect">
            <a:avLst/>
          </a:prstGeom>
        </p:spPr>
      </p:pic>
      <p:pic>
        <p:nvPicPr>
          <p:cNvPr id="70" name="Picture 69" descr="Chart, line chart&#10;&#10;Description automatically generated">
            <a:extLst>
              <a:ext uri="{FF2B5EF4-FFF2-40B4-BE49-F238E27FC236}">
                <a16:creationId xmlns:a16="http://schemas.microsoft.com/office/drawing/2014/main" id="{BBF1D1BA-E259-410C-A9B0-E5FF2A1D1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96" y="2110544"/>
            <a:ext cx="6249793" cy="453044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26FB11A-CDB3-454F-9962-D6312AEC6124}"/>
              </a:ext>
            </a:extLst>
          </p:cNvPr>
          <p:cNvSpPr txBox="1"/>
          <p:nvPr/>
        </p:nvSpPr>
        <p:spPr>
          <a:xfrm>
            <a:off x="639034" y="635901"/>
            <a:ext cx="752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/>
              <a:t>Software is eating up the world</a:t>
            </a:r>
            <a:endParaRPr lang="ru-RU" sz="3600" u="sng" dirty="0"/>
          </a:p>
        </p:txBody>
      </p:sp>
    </p:spTree>
    <p:extLst>
      <p:ext uri="{BB962C8B-B14F-4D97-AF65-F5344CB8AC3E}">
        <p14:creationId xmlns:p14="http://schemas.microsoft.com/office/powerpoint/2010/main" val="1249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DF352-9F51-41A6-8799-13AB595CE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ru-RU" dirty="0"/>
              <a:t>Как инвестировать в крипте: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5B1FFAA-4618-4AB7-B995-1E890F6AA5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r="19194"/>
          <a:stretch/>
        </p:blipFill>
        <p:spPr>
          <a:xfrm>
            <a:off x="0" y="10"/>
            <a:ext cx="46397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1FACF-9125-4F5D-A535-CCD15D5EB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r>
              <a:rPr lang="ru-RU" sz="1900" dirty="0"/>
              <a:t>Английский </a:t>
            </a:r>
            <a:r>
              <a:rPr lang="en-US" sz="1900" dirty="0"/>
              <a:t>is a must</a:t>
            </a:r>
            <a:r>
              <a:rPr lang="en-GB" sz="1900" dirty="0"/>
              <a:t>,</a:t>
            </a:r>
            <a:r>
              <a:rPr lang="en-US" sz="1900" dirty="0"/>
              <a:t> not an option</a:t>
            </a:r>
            <a:r>
              <a:rPr lang="ru-RU" sz="1900" dirty="0"/>
              <a:t>. Все топовые проекты – англоязычные. </a:t>
            </a:r>
          </a:p>
          <a:p>
            <a:r>
              <a:rPr lang="ru-RU" sz="1900" dirty="0"/>
              <a:t>МУЛЬТИАККИ! Вы делаете всё, чтобы попасть в проекты по минимальным ценам, на самых ранних стадиях с максимального количества аккаунтов. </a:t>
            </a:r>
          </a:p>
          <a:p>
            <a:r>
              <a:rPr lang="ru-RU" sz="1900" dirty="0"/>
              <a:t>90-95% случаев – это флип история.</a:t>
            </a:r>
          </a:p>
          <a:p>
            <a:r>
              <a:rPr lang="ru-RU" sz="1900" dirty="0"/>
              <a:t>Быть </a:t>
            </a:r>
            <a:r>
              <a:rPr lang="ru-RU" sz="1900" dirty="0" err="1"/>
              <a:t>проактивным</a:t>
            </a:r>
            <a:r>
              <a:rPr lang="ru-RU" sz="1900" dirty="0"/>
              <a:t>. </a:t>
            </a:r>
          </a:p>
          <a:p>
            <a:r>
              <a:rPr lang="ru-RU" sz="1900" dirty="0"/>
              <a:t>Программирование чтобы делать ботов, скрипты, </a:t>
            </a:r>
            <a:r>
              <a:rPr lang="ru-RU" sz="1900" dirty="0" err="1"/>
              <a:t>мультиакки</a:t>
            </a:r>
            <a:r>
              <a:rPr lang="ru-RU" sz="1900" dirty="0"/>
              <a:t>.</a:t>
            </a:r>
            <a:r>
              <a:rPr lang="en-US" sz="1900" dirty="0"/>
              <a:t> </a:t>
            </a:r>
            <a:endParaRPr lang="ru-RU" sz="1900" dirty="0"/>
          </a:p>
          <a:p>
            <a:r>
              <a:rPr lang="ru-RU" sz="1900" dirty="0"/>
              <a:t>Разобраться в </a:t>
            </a:r>
            <a:r>
              <a:rPr lang="en-GB" sz="1900" dirty="0" err="1"/>
              <a:t>DeFi</a:t>
            </a:r>
            <a:r>
              <a:rPr lang="en-GB" sz="1900" dirty="0"/>
              <a:t> </a:t>
            </a:r>
            <a:r>
              <a:rPr lang="ru-RU" sz="1900" dirty="0"/>
              <a:t>и </a:t>
            </a:r>
            <a:r>
              <a:rPr lang="ru-RU" sz="1900" dirty="0" err="1"/>
              <a:t>фарминге</a:t>
            </a:r>
            <a:r>
              <a:rPr lang="ru-RU" sz="1900" dirty="0"/>
              <a:t> на л2 для пассивного дохода на </a:t>
            </a:r>
            <a:r>
              <a:rPr lang="ru-RU" sz="1900" dirty="0" err="1"/>
              <a:t>стэйблы</a:t>
            </a:r>
            <a:r>
              <a:rPr lang="ru-RU" sz="1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3251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DF352-9F51-41A6-8799-13AB595CE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ru-RU" dirty="0"/>
              <a:t>Компетенции Цифрового Века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5B1FFAA-4618-4AB7-B995-1E890F6AA5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r="19194"/>
          <a:stretch/>
        </p:blipFill>
        <p:spPr>
          <a:xfrm>
            <a:off x="0" y="10"/>
            <a:ext cx="46397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1FACF-9125-4F5D-A535-CCD15D5EB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39" y="2322576"/>
            <a:ext cx="6855761" cy="3858768"/>
          </a:xfrm>
        </p:spPr>
        <p:txBody>
          <a:bodyPr>
            <a:normAutofit/>
          </a:bodyPr>
          <a:lstStyle/>
          <a:p>
            <a:r>
              <a:rPr lang="ru-RU" sz="1900" dirty="0"/>
              <a:t>Английский </a:t>
            </a:r>
            <a:r>
              <a:rPr lang="en-US" sz="1900" dirty="0"/>
              <a:t>is a must, not an option</a:t>
            </a:r>
            <a:r>
              <a:rPr lang="ru-RU" sz="1900" dirty="0"/>
              <a:t>, чтобы общаться с людьми</a:t>
            </a:r>
            <a:r>
              <a:rPr lang="en-US" sz="1900" dirty="0"/>
              <a:t> </a:t>
            </a:r>
            <a:r>
              <a:rPr lang="ru-RU" sz="1900" dirty="0"/>
              <a:t>и получать </a:t>
            </a:r>
            <a:r>
              <a:rPr lang="ru-RU" sz="1900" u="sng" dirty="0"/>
              <a:t>лучшую</a:t>
            </a:r>
            <a:r>
              <a:rPr lang="ru-RU" sz="1900" dirty="0"/>
              <a:t> </a:t>
            </a:r>
            <a:r>
              <a:rPr lang="ru-RU" sz="1900" dirty="0" smtClean="0"/>
              <a:t>информацию раньше других</a:t>
            </a:r>
            <a:endParaRPr lang="en-US" sz="1900" dirty="0"/>
          </a:p>
          <a:p>
            <a:r>
              <a:rPr lang="ru-RU" sz="1900" dirty="0"/>
              <a:t>Программирование чтобы общаться с машинами.</a:t>
            </a:r>
          </a:p>
          <a:p>
            <a:r>
              <a:rPr lang="ru-RU" sz="1900" dirty="0"/>
              <a:t>Китайский чтобы понимать тренды новой сверхдержавы.</a:t>
            </a:r>
            <a:endParaRPr lang="en-US" sz="1900" dirty="0"/>
          </a:p>
          <a:p>
            <a:r>
              <a:rPr lang="en-US" sz="1900" dirty="0"/>
              <a:t>Big Data / ML – </a:t>
            </a:r>
            <a:r>
              <a:rPr lang="ru-RU" sz="1900" dirty="0"/>
              <a:t>умение видеть мир.</a:t>
            </a:r>
          </a:p>
          <a:p>
            <a:r>
              <a:rPr lang="ru-RU" sz="1900" dirty="0"/>
              <a:t>Умение инвестировать чтобы расти вместе с будущим.</a:t>
            </a:r>
          </a:p>
          <a:p>
            <a:r>
              <a:rPr lang="ru-RU" sz="1900" dirty="0"/>
              <a:t>Робототехника чтобы создавать себе слуг.</a:t>
            </a:r>
          </a:p>
          <a:p>
            <a:r>
              <a:rPr lang="ru-RU" sz="1900" dirty="0" err="1"/>
              <a:t>Мемология</a:t>
            </a:r>
            <a:r>
              <a:rPr lang="ru-RU" sz="1900" dirty="0"/>
              <a:t> чтобы управлять нарративом и формировать сообщества.</a:t>
            </a:r>
          </a:p>
          <a:p>
            <a:r>
              <a:rPr lang="ru-RU" sz="1900" dirty="0"/>
              <a:t>2Д, 3Д и гейм дизайн. Создайте виртуальный дом, планету, оружие и продайте его </a:t>
            </a:r>
            <a:r>
              <a:rPr lang="en-US" sz="1900" dirty="0"/>
              <a:t>$$$.</a:t>
            </a:r>
            <a:endParaRPr lang="ru-RU" sz="1900" dirty="0"/>
          </a:p>
        </p:txBody>
      </p:sp>
    </p:spTree>
    <p:extLst>
      <p:ext uri="{BB962C8B-B14F-4D97-AF65-F5344CB8AC3E}">
        <p14:creationId xmlns:p14="http://schemas.microsoft.com/office/powerpoint/2010/main" val="1594350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9A1812-3BC3-4536-B035-B6DC43C2F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7073" y="2992770"/>
            <a:ext cx="4827936" cy="16935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smtClean="0">
                <a:solidFill>
                  <a:schemeClr val="bg1">
                    <a:alpha val="80000"/>
                  </a:schemeClr>
                </a:solidFill>
              </a:rPr>
              <a:t>Telegram:</a:t>
            </a:r>
            <a:endParaRPr lang="ru-RU" sz="4800" dirty="0" smtClean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chemeClr val="bg1">
                    <a:alpha val="80000"/>
                  </a:schemeClr>
                </a:solidFill>
              </a:rPr>
              <a:t>@</a:t>
            </a:r>
            <a:r>
              <a:rPr lang="en-US" sz="4800" dirty="0" err="1" smtClean="0">
                <a:solidFill>
                  <a:schemeClr val="bg1">
                    <a:alpha val="80000"/>
                  </a:schemeClr>
                </a:solidFill>
              </a:rPr>
              <a:t>Minty_Boy</a:t>
            </a:r>
            <a:endParaRPr lang="en-US" sz="48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32" b="100000" l="9841" r="899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"/>
            <a:ext cx="6186992" cy="685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2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42520AB3-A539-400C-B11C-C0DCF5D75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84" y="217015"/>
            <a:ext cx="4269569" cy="1729126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26FB11A-CDB3-454F-9962-D6312AEC6124}"/>
              </a:ext>
            </a:extLst>
          </p:cNvPr>
          <p:cNvSpPr txBox="1"/>
          <p:nvPr/>
        </p:nvSpPr>
        <p:spPr>
          <a:xfrm>
            <a:off x="639034" y="635901"/>
            <a:ext cx="752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/>
              <a:t>Software is eating up the world</a:t>
            </a:r>
            <a:endParaRPr lang="ru-RU" sz="3600" u="sng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87B4145-D489-4AE0-9DE0-83D1798C09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098946"/>
              </p:ext>
            </p:extLst>
          </p:nvPr>
        </p:nvGraphicFramePr>
        <p:xfrm>
          <a:off x="974302" y="2614601"/>
          <a:ext cx="10392051" cy="3395581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3464017">
                  <a:extLst>
                    <a:ext uri="{9D8B030D-6E8A-4147-A177-3AD203B41FA5}">
                      <a16:colId xmlns:a16="http://schemas.microsoft.com/office/drawing/2014/main" val="1423582716"/>
                    </a:ext>
                  </a:extLst>
                </a:gridCol>
                <a:gridCol w="3464017">
                  <a:extLst>
                    <a:ext uri="{9D8B030D-6E8A-4147-A177-3AD203B41FA5}">
                      <a16:colId xmlns:a16="http://schemas.microsoft.com/office/drawing/2014/main" val="554240733"/>
                    </a:ext>
                  </a:extLst>
                </a:gridCol>
                <a:gridCol w="3464017">
                  <a:extLst>
                    <a:ext uri="{9D8B030D-6E8A-4147-A177-3AD203B41FA5}">
                      <a16:colId xmlns:a16="http://schemas.microsoft.com/office/drawing/2014/main" val="1682409359"/>
                    </a:ext>
                  </a:extLst>
                </a:gridCol>
              </a:tblGrid>
              <a:tr h="485083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Daily Average of Screen Time of American Children &amp; Teens, By Age (in years)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863528"/>
                  </a:ext>
                </a:extLst>
              </a:tr>
              <a:tr h="48508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Age Group (in years)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Daily Average of Screen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Year Data Was Collected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403118"/>
                  </a:ext>
                </a:extLst>
              </a:tr>
              <a:tr h="48508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Under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42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2017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509049"/>
                  </a:ext>
                </a:extLst>
              </a:tr>
              <a:tr h="485083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2-4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2 hours, 39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2017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1751817"/>
                  </a:ext>
                </a:extLst>
              </a:tr>
              <a:tr h="485083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5-8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2 hours, 59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2017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588517"/>
                  </a:ext>
                </a:extLst>
              </a:tr>
              <a:tr h="485083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8-12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4 hours, 44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2019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268743"/>
                  </a:ext>
                </a:extLst>
              </a:tr>
              <a:tr h="485083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13-18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7 hours, 22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effectLst/>
                        </a:rPr>
                        <a:t>2019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5158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33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4455459F-4E1F-44E4-A17D-203BE8841B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5851" b="1661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4A1AA8D-C6CE-4D36-9E02-79460C8E0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589" y="1228880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/>
              <a:t>Cyberpunk is coming </a:t>
            </a:r>
            <a:endParaRPr lang="ru-RU" sz="28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Content Placeholder 33" descr="A picture containing window, staring&#10;&#10;Description automatically generated">
            <a:extLst>
              <a:ext uri="{FF2B5EF4-FFF2-40B4-BE49-F238E27FC236}">
                <a16:creationId xmlns:a16="http://schemas.microsoft.com/office/drawing/2014/main" id="{8D1DA39C-416C-4551-9463-5CB04789A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099" y="2767713"/>
            <a:ext cx="3438525" cy="3615332"/>
          </a:xfrm>
        </p:spPr>
      </p:pic>
    </p:spTree>
    <p:extLst>
      <p:ext uri="{BB962C8B-B14F-4D97-AF65-F5344CB8AC3E}">
        <p14:creationId xmlns:p14="http://schemas.microsoft.com/office/powerpoint/2010/main" val="4167820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Line">
            <a:extLst>
              <a:ext uri="{FF2B5EF4-FFF2-40B4-BE49-F238E27FC236}">
                <a16:creationId xmlns:a16="http://schemas.microsoft.com/office/drawing/2014/main" id="{0AF80B57-54E2-4D01-8731-3F38B0C56C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92" y="1417320"/>
            <a:ext cx="9144" cy="402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15" descr="Logo&#10;&#10;Description automatically generated with medium confidence">
            <a:extLst>
              <a:ext uri="{FF2B5EF4-FFF2-40B4-BE49-F238E27FC236}">
                <a16:creationId xmlns:a16="http://schemas.microsoft.com/office/drawing/2014/main" id="{6BC947B9-C17C-42FA-BF14-E04433D78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</p:spPr>
      </p:pic>
      <p:sp>
        <p:nvSpPr>
          <p:cNvPr id="2" name="Прямоугольник 1"/>
          <p:cNvSpPr/>
          <p:nvPr/>
        </p:nvSpPr>
        <p:spPr>
          <a:xfrm>
            <a:off x="9644514" y="6131293"/>
            <a:ext cx="2435191" cy="625642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7502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3BF3405-8FB8-468F-B5DD-4D7C687E09BD}"/>
              </a:ext>
            </a:extLst>
          </p:cNvPr>
          <p:cNvSpPr txBox="1">
            <a:spLocks/>
          </p:cNvSpPr>
          <p:nvPr/>
        </p:nvSpPr>
        <p:spPr>
          <a:xfrm>
            <a:off x="159740" y="616204"/>
            <a:ext cx="3719123" cy="1472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Blockchain unlocks value ($)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33AB241B-1E3A-4642-8FB6-F0628285E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3" y="-17819"/>
            <a:ext cx="8153397" cy="6886557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7E8B89BC-B18F-4727-8342-268FEA7C5AD6}"/>
              </a:ext>
            </a:extLst>
          </p:cNvPr>
          <p:cNvSpPr txBox="1">
            <a:spLocks/>
          </p:cNvSpPr>
          <p:nvPr/>
        </p:nvSpPr>
        <p:spPr>
          <a:xfrm>
            <a:off x="159740" y="2374301"/>
            <a:ext cx="3601406" cy="1199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</a:rPr>
              <a:t>Characteristics:</a:t>
            </a:r>
            <a:endParaRPr lang="en-US" sz="2800" b="1" dirty="0">
              <a:solidFill>
                <a:srgbClr val="FFFFFF"/>
              </a:solidFill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8404182-70CA-4115-812C-29FC7F1617C8}"/>
              </a:ext>
            </a:extLst>
          </p:cNvPr>
          <p:cNvSpPr txBox="1">
            <a:spLocks/>
          </p:cNvSpPr>
          <p:nvPr/>
        </p:nvSpPr>
        <p:spPr>
          <a:xfrm>
            <a:off x="157603" y="3425459"/>
            <a:ext cx="3601406" cy="1651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FFFFFF"/>
                </a:solidFill>
              </a:rPr>
              <a:t>1) People are in total control of their money</a:t>
            </a:r>
          </a:p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FFFFFF"/>
                </a:solidFill>
              </a:rPr>
              <a:t>2) Code = Law</a:t>
            </a:r>
          </a:p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FFFFFF"/>
                </a:solidFill>
              </a:rPr>
              <a:t>3) Trustless interactions </a:t>
            </a:r>
          </a:p>
        </p:txBody>
      </p:sp>
    </p:spTree>
    <p:extLst>
      <p:ext uri="{BB962C8B-B14F-4D97-AF65-F5344CB8AC3E}">
        <p14:creationId xmlns:p14="http://schemas.microsoft.com/office/powerpoint/2010/main" val="111920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13ED32A-FCEB-4E0E-A461-6652BC9A37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73BF3405-8FB8-468F-B5DD-4D7C687E09BD}"/>
              </a:ext>
            </a:extLst>
          </p:cNvPr>
          <p:cNvSpPr txBox="1">
            <a:spLocks/>
          </p:cNvSpPr>
          <p:nvPr/>
        </p:nvSpPr>
        <p:spPr>
          <a:xfrm>
            <a:off x="1572986" y="2180188"/>
            <a:ext cx="90460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r>
              <a:rPr lang="en-US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Crypto =</a:t>
            </a:r>
            <a:br>
              <a:rPr lang="en-US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r>
              <a:rPr lang="en-US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blockchain + narrative + community </a:t>
            </a:r>
          </a:p>
        </p:txBody>
      </p:sp>
    </p:spTree>
    <p:extLst>
      <p:ext uri="{BB962C8B-B14F-4D97-AF65-F5344CB8AC3E}">
        <p14:creationId xmlns:p14="http://schemas.microsoft.com/office/powerpoint/2010/main" val="4234767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87" descr="&quot;&quot;">
            <a:extLst>
              <a:ext uri="{FF2B5EF4-FFF2-40B4-BE49-F238E27FC236}">
                <a16:creationId xmlns:a16="http://schemas.microsoft.com/office/drawing/2014/main" id="{86A7703F-944C-4D28-B879-93A838528AB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2463"/>
            <a:ext cx="12192000" cy="736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43" name="Title 1">
            <a:extLst>
              <a:ext uri="{FF2B5EF4-FFF2-40B4-BE49-F238E27FC236}">
                <a16:creationId xmlns:a16="http://schemas.microsoft.com/office/drawing/2014/main" id="{AEEBB9AE-664E-4593-B72B-C87C6B25A8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7213" y="642938"/>
            <a:ext cx="11210925" cy="746125"/>
          </a:xfrm>
          <a:prstGeom prst="ellipse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altLang="ru-RU" sz="3600" b="1">
                <a:solidFill>
                  <a:schemeClr val="bg1"/>
                </a:solidFill>
              </a:rPr>
              <a:t>Bitcoin</a:t>
            </a:r>
            <a:r>
              <a:rPr lang="en-US" altLang="ru-RU" sz="3600">
                <a:solidFill>
                  <a:schemeClr val="bg1"/>
                </a:solidFill>
              </a:rPr>
              <a:t> – the Digital Gold</a:t>
            </a:r>
          </a:p>
        </p:txBody>
      </p:sp>
      <p:pic>
        <p:nvPicPr>
          <p:cNvPr id="10244" name="Picture 48" descr="Diagram&#10;&#10;Description automatically generated">
            <a:extLst>
              <a:ext uri="{FF2B5EF4-FFF2-40B4-BE49-F238E27FC236}">
                <a16:creationId xmlns:a16="http://schemas.microsoft.com/office/drawing/2014/main" id="{F18DAD7A-C844-4FD2-89E5-6E048FB8F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758950"/>
            <a:ext cx="11210925" cy="509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87" descr="&quot;&quot;">
            <a:extLst>
              <a:ext uri="{FF2B5EF4-FFF2-40B4-BE49-F238E27FC236}">
                <a16:creationId xmlns:a16="http://schemas.microsoft.com/office/drawing/2014/main" id="{DF0A5863-32E0-400E-8BCF-2BF177AD09C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2463"/>
            <a:ext cx="12192000" cy="736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291" name="Title 1">
            <a:extLst>
              <a:ext uri="{FF2B5EF4-FFF2-40B4-BE49-F238E27FC236}">
                <a16:creationId xmlns:a16="http://schemas.microsoft.com/office/drawing/2014/main" id="{E922B9C8-FABF-492A-B837-AEFE8B8CC9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7213" y="642938"/>
            <a:ext cx="11210925" cy="746125"/>
          </a:xfrm>
          <a:prstGeom prst="ellipse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altLang="ru-RU" sz="3600" b="1">
                <a:solidFill>
                  <a:schemeClr val="bg1"/>
                </a:solidFill>
              </a:rPr>
              <a:t>Bitcoin</a:t>
            </a:r>
            <a:r>
              <a:rPr lang="en-US" altLang="ru-RU" sz="3600">
                <a:solidFill>
                  <a:schemeClr val="bg1"/>
                </a:solidFill>
              </a:rPr>
              <a:t> – the Digital Gold</a:t>
            </a:r>
          </a:p>
        </p:txBody>
      </p:sp>
      <p:pic>
        <p:nvPicPr>
          <p:cNvPr id="12292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92FDB8E-5179-4088-B333-0F97683E3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3" r="-3" b="6096"/>
          <a:stretch>
            <a:fillRect/>
          </a:stretch>
        </p:blipFill>
        <p:spPr bwMode="auto">
          <a:xfrm>
            <a:off x="93663" y="1570038"/>
            <a:ext cx="5861050" cy="476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Box 2">
            <a:extLst>
              <a:ext uri="{FF2B5EF4-FFF2-40B4-BE49-F238E27FC236}">
                <a16:creationId xmlns:a16="http://schemas.microsoft.com/office/drawing/2014/main" id="{1AAAAEF8-AB70-4025-B3B3-BA593DCF4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50" y="6327775"/>
            <a:ext cx="1925638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ru-RU"/>
              <a:t>US Money Supply </a:t>
            </a:r>
            <a:endParaRPr lang="ru-RU" altLang="ru-RU"/>
          </a:p>
        </p:txBody>
      </p:sp>
      <p:pic>
        <p:nvPicPr>
          <p:cNvPr id="12294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4F1CC71D-0DE3-4C83-9531-B9B1B8006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863" y="1541463"/>
            <a:ext cx="5162550" cy="445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TextBox 12">
            <a:extLst>
              <a:ext uri="{FF2B5EF4-FFF2-40B4-BE49-F238E27FC236}">
                <a16:creationId xmlns:a16="http://schemas.microsoft.com/office/drawing/2014/main" id="{BB456991-140D-4B1B-BC4C-222EC5FE6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0863" y="6327775"/>
            <a:ext cx="2828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ru-RU"/>
              <a:t>Federal Reserve of the U.S.</a:t>
            </a:r>
            <a:endParaRPr lang="ru-RU" alt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4189</TotalTime>
  <Words>349</Words>
  <Application>Microsoft Office PowerPoint</Application>
  <PresentationFormat>Широкоэкранный</PresentationFormat>
  <Paragraphs>79</Paragraphs>
  <Slides>22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Brush Script MT</vt:lpstr>
      <vt:lpstr>Calibri</vt:lpstr>
      <vt:lpstr>Calibri Light</vt:lpstr>
      <vt:lpstr>Tw Cen MT</vt:lpstr>
      <vt:lpstr>Office Theme</vt:lpstr>
      <vt:lpstr>Welcome to Crypto</vt:lpstr>
      <vt:lpstr>Презентация PowerPoint</vt:lpstr>
      <vt:lpstr>Презентация PowerPoint</vt:lpstr>
      <vt:lpstr>Cyberpunk is coming </vt:lpstr>
      <vt:lpstr>Презентация PowerPoint</vt:lpstr>
      <vt:lpstr>Презентация PowerPoint</vt:lpstr>
      <vt:lpstr>Презентация PowerPoint</vt:lpstr>
      <vt:lpstr>Bitcoin – the Digital Gold</vt:lpstr>
      <vt:lpstr>Bitcoin – the Digital Gold</vt:lpstr>
      <vt:lpstr>Презентация PowerPoint</vt:lpstr>
      <vt:lpstr>Welcome to the Metaverse</vt:lpstr>
      <vt:lpstr>NFTs – Non-Fungible Tokens</vt:lpstr>
      <vt:lpstr>NFTs – Non-Fungible Tokens</vt:lpstr>
      <vt:lpstr>Презентация PowerPoint</vt:lpstr>
      <vt:lpstr>Презентация PowerPoint</vt:lpstr>
      <vt:lpstr>Axie Infinity</vt:lpstr>
      <vt:lpstr>Dogecoin + Elon Musk =</vt:lpstr>
      <vt:lpstr>Презентация PowerPoint</vt:lpstr>
      <vt:lpstr>Презентация PowerPoint</vt:lpstr>
      <vt:lpstr>Как инвестировать в крипте:</vt:lpstr>
      <vt:lpstr>Компетенции Цифрового Века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Future of Finance</dc:title>
  <dc:creator>Sell Hype</dc:creator>
  <cp:lastModifiedBy>Kolonin</cp:lastModifiedBy>
  <cp:revision>55</cp:revision>
  <dcterms:created xsi:type="dcterms:W3CDTF">2021-04-11T03:16:02Z</dcterms:created>
  <dcterms:modified xsi:type="dcterms:W3CDTF">2021-12-27T19:31:17Z</dcterms:modified>
</cp:coreProperties>
</file>